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notesMasterIdLst>
    <p:notesMasterId r:id="rId12"/>
  </p:notesMasterIdLst>
  <p:sldIdLst>
    <p:sldId id="256" r:id="rId2"/>
    <p:sldId id="306" r:id="rId3"/>
    <p:sldId id="317" r:id="rId4"/>
    <p:sldId id="318" r:id="rId5"/>
    <p:sldId id="319" r:id="rId6"/>
    <p:sldId id="320" r:id="rId7"/>
    <p:sldId id="322" r:id="rId8"/>
    <p:sldId id="321" r:id="rId9"/>
    <p:sldId id="323" r:id="rId10"/>
    <p:sldId id="316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20AA"/>
    <a:srgbClr val="F7F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524"/>
    <p:restoredTop sz="94687"/>
  </p:normalViewPr>
  <p:slideViewPr>
    <p:cSldViewPr snapToGrid="0">
      <p:cViewPr varScale="1">
        <p:scale>
          <a:sx n="68" d="100"/>
          <a:sy n="68" d="100"/>
        </p:scale>
        <p:origin x="48" y="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97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028E1C-CAB4-4A5F-9C72-1CD9CB9E2472}" type="datetimeFigureOut">
              <a:rPr lang="ru-RU" smtClean="0"/>
              <a:t>20.09.2023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34FD63-4D75-4109-80F8-61F01336AE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60109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3" name="Google Shape;123;p6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70898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3" name="Google Shape;123;p6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112615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3" name="Google Shape;123;p6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467022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3" name="Google Shape;123;p6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515241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3" name="Google Shape;123;p6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001909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3" name="Google Shape;123;p6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183136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3" name="Google Shape;123;p6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196400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3" name="Google Shape;123;p6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898589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F0F15ED-669B-42CB-A5BF-61794F8A34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3C9B63CB-A3EE-41D8-AE0A-F54DDBEFD1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16FA60D-1112-4CB2-897A-960143A36F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AF4E2-0AF9-4DA2-821F-7C2C46D8C7DD}" type="datetimeFigureOut">
              <a:rPr lang="ru-RU" smtClean="0"/>
              <a:t>20.09.2023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E629E02-66F8-4D7F-A3D6-315C13127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F513A53-61BF-4895-BF2B-881C5DA7B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6DC0F-E7D2-4646-AAE9-14FA907FC9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7704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914FD8B-E7EE-4B94-8219-C9EFED657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D7B7F0F2-69D5-4530-8496-A65C7F34BE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F3B9B4D-6251-4876-8CD3-1D2E7B258F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AF4E2-0AF9-4DA2-821F-7C2C46D8C7DD}" type="datetimeFigureOut">
              <a:rPr lang="ru-RU" smtClean="0"/>
              <a:t>20.09.2023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EDC9757-F71A-4A68-B9E4-8D746DC70F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BAE41F9-C8AA-412E-B071-AF205CAED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6DC0F-E7D2-4646-AAE9-14FA907FC9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58508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E93D9E16-16C9-47C6-B78C-A7DAF8D537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C92408A6-520A-402F-9A6B-EC5DDD436C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48249EA-0962-4F6F-98DF-79BEEF6F58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AF4E2-0AF9-4DA2-821F-7C2C46D8C7DD}" type="datetimeFigureOut">
              <a:rPr lang="ru-RU" smtClean="0"/>
              <a:t>20.09.2023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1E3C2FF-BAE9-4BD7-9AA3-E576DC1365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D4719A3-50D9-4949-8098-1A706CA9E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6DC0F-E7D2-4646-AAE9-14FA907FC9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8542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3127BB4-DCB1-4B15-9884-973C45581F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560D42B-A0CE-427F-8B5F-7970376CC6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963F339-A10D-4268-BF57-03C535493E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AF4E2-0AF9-4DA2-821F-7C2C46D8C7DD}" type="datetimeFigureOut">
              <a:rPr lang="ru-RU" smtClean="0"/>
              <a:t>20.09.2023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7FB0C176-BDA9-41B6-A613-21F3093C1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69474D5-010D-4B3E-815A-B649C6917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6DC0F-E7D2-4646-AAE9-14FA907FC9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13065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50D636B-F033-447E-828C-7844AD982F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6A62BC21-29F6-4099-9471-91D83A8035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0DFA3096-E04D-409B-BA31-A5C39C188F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AF4E2-0AF9-4DA2-821F-7C2C46D8C7DD}" type="datetimeFigureOut">
              <a:rPr lang="ru-RU" smtClean="0"/>
              <a:t>20.09.2023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C7D7826-75AF-4774-BF32-CE61FD6FAC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6434078-4EC6-48A1-AD30-6D2F69A7D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6DC0F-E7D2-4646-AAE9-14FA907FC9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8494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8C52EC0-C8EF-45CC-8B63-87814B242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C7569C7-DC3A-4D18-9B15-A81638B1ED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0EDB9F5B-4C8B-4BDD-ACEC-3BDB3DD739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172A8096-9071-4FD0-88FF-F8F8617A75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AF4E2-0AF9-4DA2-821F-7C2C46D8C7DD}" type="datetimeFigureOut">
              <a:rPr lang="ru-RU" smtClean="0"/>
              <a:t>20.09.2023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8D34A88A-BE07-4F1B-A882-7FEB19B515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8D41BD2F-C72C-4790-BF9A-AE5870ABE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6DC0F-E7D2-4646-AAE9-14FA907FC9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23516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59F422C-8826-4C39-BD9B-016221AD8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A34FD3A7-42BA-465F-B654-1B9A8A98D0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41D3A275-99F9-4450-845A-5363BD7EB3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90F1C402-3B7C-455A-975B-21E7B0FD20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AAAC2F0E-CD86-41AF-BEC7-33FC8D3A7E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F1B0184B-4E55-4192-AA44-76FAEFFED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AF4E2-0AF9-4DA2-821F-7C2C46D8C7DD}" type="datetimeFigureOut">
              <a:rPr lang="ru-RU" smtClean="0"/>
              <a:t>20.09.2023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6FB23701-09A1-48E5-A1F6-514230E8B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AAD040BC-EA40-436D-BAC6-93BF5D2E8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6DC0F-E7D2-4646-AAE9-14FA907FC9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72764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08CAD50-FBA7-43F3-8193-8093A888D4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9DD4A857-760E-4C3A-9200-4A2E30602B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AF4E2-0AF9-4DA2-821F-7C2C46D8C7DD}" type="datetimeFigureOut">
              <a:rPr lang="ru-RU" smtClean="0"/>
              <a:t>20.09.2023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802D2363-0B39-4AE5-8451-8007C68DA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3ED6BABD-3B49-4221-9983-35A568E099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6DC0F-E7D2-4646-AAE9-14FA907FC9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03911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BCE9F7C2-D366-481B-AC99-8B44A59B47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AF4E2-0AF9-4DA2-821F-7C2C46D8C7DD}" type="datetimeFigureOut">
              <a:rPr lang="ru-RU" smtClean="0"/>
              <a:t>20.09.2023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07F24376-C306-4460-B3E1-7922CA110F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6AA71287-5FA3-4D99-B9CF-0F9435271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6DC0F-E7D2-4646-AAE9-14FA907FC9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87171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0404960-3EF8-4D87-A75C-523340E32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AC50858-FEE4-45B3-99B0-59ADC0AB08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54335A8C-B64E-4DD2-9CA4-623E624DAD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2115449C-92BC-4249-A2BA-FC4C7A8454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AF4E2-0AF9-4DA2-821F-7C2C46D8C7DD}" type="datetimeFigureOut">
              <a:rPr lang="ru-RU" smtClean="0"/>
              <a:t>20.09.2023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F59511DF-7288-4143-89C9-A2E9AB8383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4ECA1AD7-858B-4A03-BB92-17FE4A512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6DC0F-E7D2-4646-AAE9-14FA907FC9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29997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D181E45-0A0D-4D8D-A772-C8CA6A918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2EA1592C-6DF8-4AFC-8CA1-B27348EDBA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5033AB07-C462-4189-B806-A48EC98E63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431F709C-D778-45EF-B9D6-2541157FE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AF4E2-0AF9-4DA2-821F-7C2C46D8C7DD}" type="datetimeFigureOut">
              <a:rPr lang="ru-RU" smtClean="0"/>
              <a:t>20.09.2023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FEB0E23C-1020-49EE-8640-E8D291E5F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685A8D23-DDDD-4E08-BF64-98B304AA0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6DC0F-E7D2-4646-AAE9-14FA907FC9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8573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66EF9AE-1E83-4221-93B6-DD0E9F5024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CF52EBD4-3799-4827-A332-7E42EA2B22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FA96077-5800-469B-AEA2-25375CE455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8AF4E2-0AF9-4DA2-821F-7C2C46D8C7DD}" type="datetimeFigureOut">
              <a:rPr lang="ru-RU" smtClean="0"/>
              <a:t>20.09.2023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77A9FF8-512C-4C09-9ECA-5B59EFB22F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A4F98EB-ED13-49D2-B3F6-8B30D55AB4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06DC0F-E7D2-4646-AAE9-14FA907FC9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6231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3A6CD23F-92A8-F84B-A035-0C653583D4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6069" y="3328224"/>
            <a:ext cx="5455241" cy="3539002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8212A0B0-86E7-9149-AAE8-43949FD02A1C}"/>
              </a:ext>
            </a:extLst>
          </p:cNvPr>
          <p:cNvSpPr/>
          <p:nvPr/>
        </p:nvSpPr>
        <p:spPr>
          <a:xfrm>
            <a:off x="7623958" y="0"/>
            <a:ext cx="4568042" cy="6858000"/>
          </a:xfrm>
          <a:prstGeom prst="rect">
            <a:avLst/>
          </a:prstGeom>
          <a:solidFill>
            <a:srgbClr val="1020A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77BCF337-8582-44D2-BC62-DF762D4E7F7B}"/>
              </a:ext>
            </a:extLst>
          </p:cNvPr>
          <p:cNvSpPr/>
          <p:nvPr/>
        </p:nvSpPr>
        <p:spPr>
          <a:xfrm rot="10800000" flipV="1">
            <a:off x="592019" y="516212"/>
            <a:ext cx="523162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err="1" smtClean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Г.Казань</a:t>
            </a:r>
            <a:endParaRPr lang="ru-RU" sz="1400" b="1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D4846812-E006-4610-A4F7-6F33729143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9742" y="-3241145"/>
            <a:ext cx="3165781" cy="1253122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C0B8035D-F7FC-5D49-856E-7A9B9053C2D5}"/>
              </a:ext>
            </a:extLst>
          </p:cNvPr>
          <p:cNvSpPr/>
          <p:nvPr/>
        </p:nvSpPr>
        <p:spPr>
          <a:xfrm rot="10800000" flipV="1">
            <a:off x="8039253" y="3569440"/>
            <a:ext cx="186872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>
                <a:solidFill>
                  <a:schemeClr val="bg1">
                    <a:alpha val="20200"/>
                  </a:schemeClr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2021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18AE469B-5F9A-364D-9CA2-AD7ED0005A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8792" y="5542163"/>
            <a:ext cx="627035" cy="681168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23C9E9DD-4286-5D46-A113-3CA27E3F35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78792" y="761884"/>
            <a:ext cx="2212890" cy="645053"/>
          </a:xfrm>
          <a:prstGeom prst="rect">
            <a:avLst/>
          </a:prstGeom>
        </p:spPr>
      </p:pic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28C590D6-1CEA-3A45-B1F1-E7BF109F7955}"/>
              </a:ext>
            </a:extLst>
          </p:cNvPr>
          <p:cNvSpPr/>
          <p:nvPr/>
        </p:nvSpPr>
        <p:spPr>
          <a:xfrm rot="10800000" flipV="1">
            <a:off x="8805827" y="5513415"/>
            <a:ext cx="324551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поддержке Федерального агентства по делам национальностей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1324A578-2008-244C-9D56-8352332B90F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53400" y="2598002"/>
            <a:ext cx="3431914" cy="830998"/>
          </a:xfrm>
          <a:prstGeom prst="rect">
            <a:avLst/>
          </a:prstGeom>
        </p:spPr>
      </p:pic>
      <p:sp>
        <p:nvSpPr>
          <p:cNvPr id="12" name="Google Shape;131;p18">
            <a:extLst>
              <a:ext uri="{FF2B5EF4-FFF2-40B4-BE49-F238E27FC236}">
                <a16:creationId xmlns="" xmlns:a16="http://schemas.microsoft.com/office/drawing/2014/main" id="{50461AAB-738E-E14A-8709-FAC6C9C22736}"/>
              </a:ext>
            </a:extLst>
          </p:cNvPr>
          <p:cNvSpPr/>
          <p:nvPr/>
        </p:nvSpPr>
        <p:spPr>
          <a:xfrm>
            <a:off x="592018" y="2793757"/>
            <a:ext cx="5709629" cy="10686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lvl="0" algn="ctr"/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Муниципальное  автономное  дошкольное  образовательное  учреждение «Детский сад №222 комбинированного вида» Московского района </a:t>
            </a:r>
            <a:r>
              <a:rPr lang="ru-RU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г.Казани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0795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8212A0B0-86E7-9149-AAE8-43949FD02A1C}"/>
              </a:ext>
            </a:extLst>
          </p:cNvPr>
          <p:cNvSpPr/>
          <p:nvPr/>
        </p:nvSpPr>
        <p:spPr>
          <a:xfrm>
            <a:off x="7623958" y="0"/>
            <a:ext cx="4568042" cy="6858000"/>
          </a:xfrm>
          <a:prstGeom prst="rect">
            <a:avLst/>
          </a:prstGeom>
          <a:solidFill>
            <a:srgbClr val="1020A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D4846812-E006-4610-A4F7-6F33729143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9742" y="-3241145"/>
            <a:ext cx="3165781" cy="1253122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C0B8035D-F7FC-5D49-856E-7A9B9053C2D5}"/>
              </a:ext>
            </a:extLst>
          </p:cNvPr>
          <p:cNvSpPr/>
          <p:nvPr/>
        </p:nvSpPr>
        <p:spPr>
          <a:xfrm rot="10800000" flipV="1">
            <a:off x="8039253" y="3569440"/>
            <a:ext cx="186872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>
                <a:solidFill>
                  <a:schemeClr val="bg1">
                    <a:alpha val="20200"/>
                  </a:schemeClr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2021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18AE469B-5F9A-364D-9CA2-AD7ED0005A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8792" y="5542163"/>
            <a:ext cx="627035" cy="681168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23C9E9DD-4286-5D46-A113-3CA27E3F35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8792" y="761884"/>
            <a:ext cx="2212890" cy="645053"/>
          </a:xfrm>
          <a:prstGeom prst="rect">
            <a:avLst/>
          </a:prstGeom>
        </p:spPr>
      </p:pic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28C590D6-1CEA-3A45-B1F1-E7BF109F7955}"/>
              </a:ext>
            </a:extLst>
          </p:cNvPr>
          <p:cNvSpPr/>
          <p:nvPr/>
        </p:nvSpPr>
        <p:spPr>
          <a:xfrm rot="10800000" flipV="1">
            <a:off x="8805827" y="5513415"/>
            <a:ext cx="324551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поддержке Федерального агентства по делам национальностей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1324A578-2008-244C-9D56-8352332B90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53400" y="2598002"/>
            <a:ext cx="3431914" cy="830998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9250F5AE-FAC2-5C4D-BD28-CE8A0F780386}"/>
              </a:ext>
            </a:extLst>
          </p:cNvPr>
          <p:cNvSpPr/>
          <p:nvPr/>
        </p:nvSpPr>
        <p:spPr>
          <a:xfrm rot="10800000" flipV="1">
            <a:off x="592019" y="516212"/>
            <a:ext cx="523162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Республика Татарстан </a:t>
            </a:r>
            <a:r>
              <a:rPr lang="ru-RU" sz="1400" b="1" dirty="0" err="1" smtClean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г.Казань</a:t>
            </a:r>
            <a:endParaRPr lang="ru-RU" sz="1400" b="1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94AC25CD-864F-4941-8598-BCEB6EE001BA}"/>
              </a:ext>
            </a:extLst>
          </p:cNvPr>
          <p:cNvSpPr/>
          <p:nvPr/>
        </p:nvSpPr>
        <p:spPr>
          <a:xfrm rot="10800000" flipV="1">
            <a:off x="592020" y="2321413"/>
            <a:ext cx="635056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102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МАДОУ «Детский сад №222 комбинированного вида» Московского  района </a:t>
            </a:r>
            <a:r>
              <a:rPr lang="ru-RU" sz="2400" b="1" dirty="0" err="1" smtClean="0">
                <a:solidFill>
                  <a:srgbClr val="102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г.Казани</a:t>
            </a:r>
            <a:endParaRPr lang="ru-RU" sz="2400" b="1" dirty="0">
              <a:solidFill>
                <a:srgbClr val="1020A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Google Shape;131;p18">
            <a:extLst>
              <a:ext uri="{FF2B5EF4-FFF2-40B4-BE49-F238E27FC236}">
                <a16:creationId xmlns="" xmlns:a16="http://schemas.microsoft.com/office/drawing/2014/main" id="{A7844BD7-E1A8-DD4C-AD2F-3CC4237A086E}"/>
              </a:ext>
            </a:extLst>
          </p:cNvPr>
          <p:cNvSpPr/>
          <p:nvPr/>
        </p:nvSpPr>
        <p:spPr>
          <a:xfrm>
            <a:off x="592019" y="3424251"/>
            <a:ext cx="5629887" cy="4616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lvl="0"/>
            <a:r>
              <a:rPr lang="ru-RU" dirty="0" smtClean="0">
                <a:solidFill>
                  <a:srgbClr val="1020AA"/>
                </a:solidFill>
              </a:rPr>
              <a:t>телефон.: 557-29-55 </a:t>
            </a:r>
            <a:r>
              <a:rPr lang="en-US" dirty="0" smtClean="0">
                <a:solidFill>
                  <a:srgbClr val="1020AA"/>
                </a:solidFill>
              </a:rPr>
              <a:t>      </a:t>
            </a:r>
            <a:r>
              <a:rPr lang="en" dirty="0" smtClean="0">
                <a:solidFill>
                  <a:srgbClr val="1020AA"/>
                </a:solidFill>
              </a:rPr>
              <a:t>e</a:t>
            </a:r>
            <a:r>
              <a:rPr lang="ru-RU" dirty="0" smtClean="0">
                <a:solidFill>
                  <a:srgbClr val="1020AA"/>
                </a:solidFill>
              </a:rPr>
              <a:t>-</a:t>
            </a:r>
            <a:r>
              <a:rPr lang="ru-RU" dirty="0" err="1" smtClean="0">
                <a:solidFill>
                  <a:srgbClr val="1020AA"/>
                </a:solidFill>
              </a:rPr>
              <a:t>mail</a:t>
            </a:r>
            <a:r>
              <a:rPr lang="ru-RU" dirty="0" smtClean="0">
                <a:solidFill>
                  <a:srgbClr val="1020AA"/>
                </a:solidFill>
              </a:rPr>
              <a:t>: </a:t>
            </a:r>
            <a:r>
              <a:rPr lang="en-US" dirty="0" smtClean="0">
                <a:solidFill>
                  <a:srgbClr val="1020AA"/>
                </a:solidFill>
              </a:rPr>
              <a:t>222.kzn@tatar.ru</a:t>
            </a:r>
            <a:endParaRPr sz="1333" dirty="0">
              <a:solidFill>
                <a:srgbClr val="1020A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8869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DB09D673-A24F-3D42-8858-8260CF098DD5}"/>
              </a:ext>
            </a:extLst>
          </p:cNvPr>
          <p:cNvSpPr/>
          <p:nvPr/>
        </p:nvSpPr>
        <p:spPr>
          <a:xfrm>
            <a:off x="6795084" y="0"/>
            <a:ext cx="5396916" cy="6858000"/>
          </a:xfrm>
          <a:prstGeom prst="rect">
            <a:avLst/>
          </a:prstGeom>
          <a:solidFill>
            <a:srgbClr val="F7F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CAC8E89F-A689-1645-B506-226D12DB2B52}"/>
              </a:ext>
            </a:extLst>
          </p:cNvPr>
          <p:cNvSpPr/>
          <p:nvPr/>
        </p:nvSpPr>
        <p:spPr>
          <a:xfrm rot="10800000" flipV="1">
            <a:off x="691500" y="573387"/>
            <a:ext cx="47054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102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Вступление</a:t>
            </a:r>
          </a:p>
        </p:txBody>
      </p:sp>
      <p:sp>
        <p:nvSpPr>
          <p:cNvPr id="13" name="Google Shape;131;p18">
            <a:extLst>
              <a:ext uri="{FF2B5EF4-FFF2-40B4-BE49-F238E27FC236}">
                <a16:creationId xmlns="" xmlns:a16="http://schemas.microsoft.com/office/drawing/2014/main" id="{BABD9F9A-3FA7-6749-A1CE-31F7356EC91D}"/>
              </a:ext>
            </a:extLst>
          </p:cNvPr>
          <p:cNvSpPr/>
          <p:nvPr/>
        </p:nvSpPr>
        <p:spPr>
          <a:xfrm>
            <a:off x="660744" y="1575582"/>
            <a:ext cx="5542670" cy="3981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lvl="0" algn="just"/>
            <a:r>
              <a:rPr lang="ru-RU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 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предполагает решение проблемы социокультурной адаптации детей мигрантов 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(иностранных граждан) к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условиям жизни мегаполиса с помощью формирования навыков культуры речи, освоения психолого-педагогических приемов общения.</a:t>
            </a:r>
          </a:p>
          <a:p>
            <a:pPr lvl="0" algn="just"/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Особенность 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заключается в комплексном и дифференцированном подходе к поставленной проблеме, что позволяет не только адаптировать детей мигрантов к социуму в поликультурной среде, но и развивать склонности, способности и интересы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43FE824D-8402-CB48-A1FF-140A39A73FDB}"/>
              </a:ext>
            </a:extLst>
          </p:cNvPr>
          <p:cNvSpPr/>
          <p:nvPr/>
        </p:nvSpPr>
        <p:spPr>
          <a:xfrm>
            <a:off x="14004777" y="-426896"/>
            <a:ext cx="5467922" cy="6837386"/>
          </a:xfrm>
          <a:prstGeom prst="rect">
            <a:avLst/>
          </a:prstGeom>
          <a:noFill/>
          <a:ln w="101600">
            <a:solidFill>
              <a:srgbClr val="1020A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Google Shape;129;p18">
            <a:extLst>
              <a:ext uri="{FF2B5EF4-FFF2-40B4-BE49-F238E27FC236}">
                <a16:creationId xmlns="" xmlns:a16="http://schemas.microsoft.com/office/drawing/2014/main" id="{439BB18F-27D0-4045-A315-A56AD81FD64E}"/>
              </a:ext>
            </a:extLst>
          </p:cNvPr>
          <p:cNvSpPr txBox="1"/>
          <p:nvPr/>
        </p:nvSpPr>
        <p:spPr>
          <a:xfrm>
            <a:off x="7937721" y="2582162"/>
            <a:ext cx="3708877" cy="1034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/>
            <a:r>
              <a:rPr lang="ru-RU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Краткое описание группы 1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="" xmlns:a16="http://schemas.microsoft.com/office/drawing/2014/main" id="{99F02B3C-BBAA-0944-921E-66D50CD593E2}"/>
              </a:ext>
            </a:extLst>
          </p:cNvPr>
          <p:cNvSpPr/>
          <p:nvPr/>
        </p:nvSpPr>
        <p:spPr>
          <a:xfrm rot="10800000" flipV="1">
            <a:off x="7877835" y="1949034"/>
            <a:ext cx="33089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102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Целевые группы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="" xmlns:a16="http://schemas.microsoft.com/office/drawing/2014/main" id="{83F474A6-AEE9-5842-8556-055635C8DB3B}"/>
              </a:ext>
            </a:extLst>
          </p:cNvPr>
          <p:cNvSpPr/>
          <p:nvPr/>
        </p:nvSpPr>
        <p:spPr>
          <a:xfrm rot="10800000" flipV="1">
            <a:off x="7294707" y="2547846"/>
            <a:ext cx="5550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="" xmlns:a16="http://schemas.microsoft.com/office/drawing/2014/main" id="{B8A40FB8-281A-D74D-986C-852D551BE574}"/>
              </a:ext>
            </a:extLst>
          </p:cNvPr>
          <p:cNvSpPr/>
          <p:nvPr/>
        </p:nvSpPr>
        <p:spPr>
          <a:xfrm rot="10800000" flipV="1">
            <a:off x="7294707" y="3704429"/>
            <a:ext cx="5550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</a:p>
        </p:txBody>
      </p:sp>
      <p:sp>
        <p:nvSpPr>
          <p:cNvPr id="30" name="Google Shape;129;p18">
            <a:extLst>
              <a:ext uri="{FF2B5EF4-FFF2-40B4-BE49-F238E27FC236}">
                <a16:creationId xmlns="" xmlns:a16="http://schemas.microsoft.com/office/drawing/2014/main" id="{04A5B4FB-ED07-D842-B662-FF3A2F4ACC50}"/>
              </a:ext>
            </a:extLst>
          </p:cNvPr>
          <p:cNvSpPr txBox="1"/>
          <p:nvPr/>
        </p:nvSpPr>
        <p:spPr>
          <a:xfrm>
            <a:off x="7937721" y="3771450"/>
            <a:ext cx="3708877" cy="1034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/>
            <a:r>
              <a:rPr lang="ru-RU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Краткое описание группы 2 и так далее при необходимости</a:t>
            </a:r>
          </a:p>
        </p:txBody>
      </p:sp>
      <p:pic>
        <p:nvPicPr>
          <p:cNvPr id="31" name="Рисунок 30">
            <a:extLst>
              <a:ext uri="{FF2B5EF4-FFF2-40B4-BE49-F238E27FC236}">
                <a16:creationId xmlns="" xmlns:a16="http://schemas.microsoft.com/office/drawing/2014/main" id="{1687D791-BCA0-0840-89D9-0B7EE822DC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0" y="317475"/>
            <a:ext cx="2453527" cy="971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044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DB09D673-A24F-3D42-8858-8260CF098DD5}"/>
              </a:ext>
            </a:extLst>
          </p:cNvPr>
          <p:cNvSpPr/>
          <p:nvPr/>
        </p:nvSpPr>
        <p:spPr>
          <a:xfrm>
            <a:off x="6795084" y="0"/>
            <a:ext cx="5396916" cy="6858000"/>
          </a:xfrm>
          <a:prstGeom prst="rect">
            <a:avLst/>
          </a:prstGeom>
          <a:solidFill>
            <a:srgbClr val="F7F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CAC8E89F-A689-1645-B506-226D12DB2B52}"/>
              </a:ext>
            </a:extLst>
          </p:cNvPr>
          <p:cNvSpPr/>
          <p:nvPr/>
        </p:nvSpPr>
        <p:spPr>
          <a:xfrm rot="10800000" flipV="1">
            <a:off x="691499" y="735067"/>
            <a:ext cx="61035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102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Обоснование социальной значимости</a:t>
            </a:r>
          </a:p>
        </p:txBody>
      </p:sp>
      <p:sp>
        <p:nvSpPr>
          <p:cNvPr id="13" name="Google Shape;131;p18">
            <a:extLst>
              <a:ext uri="{FF2B5EF4-FFF2-40B4-BE49-F238E27FC236}">
                <a16:creationId xmlns="" xmlns:a16="http://schemas.microsoft.com/office/drawing/2014/main" id="{BABD9F9A-3FA7-6749-A1CE-31F7356EC91D}"/>
              </a:ext>
            </a:extLst>
          </p:cNvPr>
          <p:cNvSpPr/>
          <p:nvPr/>
        </p:nvSpPr>
        <p:spPr>
          <a:xfrm>
            <a:off x="660744" y="1935397"/>
            <a:ext cx="5542670" cy="4620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Дети,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меняющие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среду проживания, языковую среду, испытывают трудности в общении со сверстниками и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взрослыми,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трудности в обучении, сложности в социальной и психологической адаптации к новой культуре, новым привычкам, традициям и обычаям, новым ценностным ориентирам, новым отношениям в коллективе.</a:t>
            </a:r>
          </a:p>
          <a:p>
            <a:pPr algn="just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Одна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из главных проблем, с которой сталкиваются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мигранты (иностранные граждане)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на новом месте жительства, – это проблема социокультурной адаптации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ru-RU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just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Главное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– создать условия, при которых дети независимо от их культурной, расовой, национальной принадлежности могли бы себя полностью реализовать и стать полноценными членами общества.</a:t>
            </a:r>
          </a:p>
          <a:p>
            <a:pPr algn="just"/>
            <a:endParaRPr lang="ru-RU" dirty="0">
              <a:solidFill>
                <a:srgbClr val="002060"/>
              </a:solidFill>
            </a:endParaRPr>
          </a:p>
          <a:p>
            <a:pPr lvl="0"/>
            <a:endParaRPr sz="1333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43FE824D-8402-CB48-A1FF-140A39A73FDB}"/>
              </a:ext>
            </a:extLst>
          </p:cNvPr>
          <p:cNvSpPr/>
          <p:nvPr/>
        </p:nvSpPr>
        <p:spPr>
          <a:xfrm>
            <a:off x="14004777" y="-426896"/>
            <a:ext cx="5467922" cy="6837386"/>
          </a:xfrm>
          <a:prstGeom prst="rect">
            <a:avLst/>
          </a:prstGeom>
          <a:noFill/>
          <a:ln w="101600">
            <a:solidFill>
              <a:srgbClr val="1020A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8A92EC74-5224-9640-B426-55CE43BA99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0" y="317475"/>
            <a:ext cx="2453527" cy="971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781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DB09D673-A24F-3D42-8858-8260CF098DD5}"/>
              </a:ext>
            </a:extLst>
          </p:cNvPr>
          <p:cNvSpPr/>
          <p:nvPr/>
        </p:nvSpPr>
        <p:spPr>
          <a:xfrm>
            <a:off x="6795084" y="0"/>
            <a:ext cx="5396916" cy="6858000"/>
          </a:xfrm>
          <a:prstGeom prst="rect">
            <a:avLst/>
          </a:prstGeom>
          <a:solidFill>
            <a:srgbClr val="F7F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CAC8E89F-A689-1645-B506-226D12DB2B52}"/>
              </a:ext>
            </a:extLst>
          </p:cNvPr>
          <p:cNvSpPr/>
          <p:nvPr/>
        </p:nvSpPr>
        <p:spPr>
          <a:xfrm rot="10800000" flipV="1">
            <a:off x="691499" y="1012066"/>
            <a:ext cx="61035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102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Цели и задачи проекта</a:t>
            </a:r>
          </a:p>
        </p:txBody>
      </p:sp>
      <p:sp>
        <p:nvSpPr>
          <p:cNvPr id="13" name="Google Shape;131;p18">
            <a:extLst>
              <a:ext uri="{FF2B5EF4-FFF2-40B4-BE49-F238E27FC236}">
                <a16:creationId xmlns="" xmlns:a16="http://schemas.microsoft.com/office/drawing/2014/main" id="{BABD9F9A-3FA7-6749-A1CE-31F7356EC91D}"/>
              </a:ext>
            </a:extLst>
          </p:cNvPr>
          <p:cNvSpPr/>
          <p:nvPr/>
        </p:nvSpPr>
        <p:spPr>
          <a:xfrm>
            <a:off x="660744" y="1828800"/>
            <a:ext cx="5542670" cy="4175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lvl="0" algn="just"/>
            <a:r>
              <a:rPr lang="ru-RU" sz="16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Цель </a:t>
            </a:r>
            <a:r>
              <a:rPr lang="ru-RU" sz="16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проекта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создание благоприятных условий для наиболее полной социокультурной адаптации детей мигрантов в поликультурной среде, формирования навыков культуры речи, творческого развития личности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дошкольников. </a:t>
            </a:r>
          </a:p>
          <a:p>
            <a:pPr lvl="0" algn="just"/>
            <a:endParaRPr lang="ru-RU" sz="16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ru-RU" sz="16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Участники проекта:  </a:t>
            </a:r>
          </a:p>
          <a:p>
            <a:pPr marL="285750" lvl="0" indent="-285750" algn="just">
              <a:buFont typeface="Wingdings" panose="05000000000000000000" pitchFamily="2" charset="2"/>
              <a:buChar char="v"/>
            </a:pP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Дети  ДОУ (</a:t>
            </a:r>
            <a:r>
              <a:rPr lang="ru-RU" sz="1600" b="1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инофоны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русскоговорящие)</a:t>
            </a:r>
          </a:p>
          <a:p>
            <a:pPr marL="285750" lvl="0" indent="-285750" algn="just">
              <a:buFont typeface="Wingdings" panose="05000000000000000000" pitchFamily="2" charset="2"/>
              <a:buChar char="v"/>
            </a:pP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Педагоги  ДОУ</a:t>
            </a:r>
          </a:p>
          <a:p>
            <a:pPr marL="285750" lvl="0" indent="-285750" algn="just">
              <a:buFont typeface="Wingdings" panose="05000000000000000000" pitchFamily="2" charset="2"/>
              <a:buChar char="v"/>
            </a:pP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Специалисты ДОУ (психолог, воспитатель по обучению татарскому языку, музыкальный руководитель, учитель- логопед)</a:t>
            </a:r>
          </a:p>
          <a:p>
            <a:pPr marL="285750" lvl="0" indent="-285750" algn="just">
              <a:buFont typeface="Wingdings" panose="05000000000000000000" pitchFamily="2" charset="2"/>
              <a:buChar char="v"/>
            </a:pP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Родители (законные представители) воспитанников</a:t>
            </a:r>
            <a:endParaRPr sz="1333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43FE824D-8402-CB48-A1FF-140A39A73FDB}"/>
              </a:ext>
            </a:extLst>
          </p:cNvPr>
          <p:cNvSpPr/>
          <p:nvPr/>
        </p:nvSpPr>
        <p:spPr>
          <a:xfrm>
            <a:off x="14004777" y="-426896"/>
            <a:ext cx="5467922" cy="6837386"/>
          </a:xfrm>
          <a:prstGeom prst="rect">
            <a:avLst/>
          </a:prstGeom>
          <a:noFill/>
          <a:ln w="101600">
            <a:solidFill>
              <a:srgbClr val="1020A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33B32F9C-E312-794C-9695-BDB19D4029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0" y="317475"/>
            <a:ext cx="2453527" cy="971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264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DB09D673-A24F-3D42-8858-8260CF098DD5}"/>
              </a:ext>
            </a:extLst>
          </p:cNvPr>
          <p:cNvSpPr/>
          <p:nvPr/>
        </p:nvSpPr>
        <p:spPr>
          <a:xfrm>
            <a:off x="6795084" y="0"/>
            <a:ext cx="5396916" cy="6858000"/>
          </a:xfrm>
          <a:prstGeom prst="rect">
            <a:avLst/>
          </a:prstGeom>
          <a:solidFill>
            <a:srgbClr val="F7F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CAC8E89F-A689-1645-B506-226D12DB2B52}"/>
              </a:ext>
            </a:extLst>
          </p:cNvPr>
          <p:cNvSpPr/>
          <p:nvPr/>
        </p:nvSpPr>
        <p:spPr>
          <a:xfrm rot="10800000" flipV="1">
            <a:off x="691499" y="853807"/>
            <a:ext cx="61035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102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Количественные </a:t>
            </a:r>
          </a:p>
          <a:p>
            <a:r>
              <a:rPr lang="ru-RU" sz="3600" b="1" dirty="0">
                <a:solidFill>
                  <a:srgbClr val="102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результаты</a:t>
            </a:r>
          </a:p>
        </p:txBody>
      </p:sp>
      <p:sp>
        <p:nvSpPr>
          <p:cNvPr id="13" name="Google Shape;131;p18">
            <a:extLst>
              <a:ext uri="{FF2B5EF4-FFF2-40B4-BE49-F238E27FC236}">
                <a16:creationId xmlns="" xmlns:a16="http://schemas.microsoft.com/office/drawing/2014/main" id="{BABD9F9A-3FA7-6749-A1CE-31F7356EC91D}"/>
              </a:ext>
            </a:extLst>
          </p:cNvPr>
          <p:cNvSpPr/>
          <p:nvPr/>
        </p:nvSpPr>
        <p:spPr>
          <a:xfrm>
            <a:off x="691499" y="2054136"/>
            <a:ext cx="5849978" cy="43563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r>
              <a:rPr lang="ru-RU" sz="16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Ребенок- детский сад- семья  (пути взаимодействия)</a:t>
            </a:r>
          </a:p>
          <a:p>
            <a:endParaRPr lang="ru-RU" sz="1600" b="1" dirty="0" smtClean="0">
              <a:solidFill>
                <a:srgbClr val="1020A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102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Индивидуальные  </a:t>
            </a:r>
            <a:r>
              <a:rPr lang="ru-RU" sz="1600" b="1" dirty="0">
                <a:solidFill>
                  <a:srgbClr val="102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консультации  </a:t>
            </a:r>
            <a:r>
              <a:rPr lang="ru-RU" sz="1600" b="1" dirty="0" smtClean="0">
                <a:solidFill>
                  <a:srgbClr val="102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специалистов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102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Тематические  консультации, лектории «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102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Педагогические беседы, круглые столы</a:t>
            </a:r>
            <a:endParaRPr lang="ru-RU" sz="1600" b="1" dirty="0">
              <a:solidFill>
                <a:srgbClr val="1020A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102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Оформление  выставки  рисунков «Папа, мама, я- дружная семья», «100-летие   ТАССР», «Осенние чудеса»(поделки)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102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 тематических праздников и развлечений (традиционные :День знаний, </a:t>
            </a:r>
            <a:r>
              <a:rPr lang="ru-RU" sz="1600" b="1" dirty="0">
                <a:solidFill>
                  <a:srgbClr val="102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День </a:t>
            </a:r>
            <a:r>
              <a:rPr lang="ru-RU" sz="1600" b="1" dirty="0" smtClean="0">
                <a:solidFill>
                  <a:srgbClr val="102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матери, Новый год, 8 марта-Женский день; национальные: Масленица,  </a:t>
            </a:r>
            <a:r>
              <a:rPr lang="ru-RU" sz="1600" b="1" dirty="0" err="1" smtClean="0">
                <a:solidFill>
                  <a:srgbClr val="102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Науруз</a:t>
            </a:r>
            <a:r>
              <a:rPr lang="ru-RU" sz="1600" b="1" dirty="0" smtClean="0">
                <a:solidFill>
                  <a:srgbClr val="102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Сабантуй)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102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  уголков (библиотеки) для родителей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102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Выпуск стенгазеты «16 ноября- день толерантности», буклета «К толерантности через диалог культур»</a:t>
            </a:r>
          </a:p>
          <a:p>
            <a:pPr lvl="0"/>
            <a:endParaRPr lang="ru-RU" sz="1600" b="1" dirty="0" smtClean="0">
              <a:solidFill>
                <a:srgbClr val="1020A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Ø"/>
            </a:pPr>
            <a:endParaRPr lang="ru-RU" sz="1600" dirty="0" smtClean="0">
              <a:solidFill>
                <a:srgbClr val="1020A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Ø"/>
            </a:pPr>
            <a:endParaRPr lang="ru-RU" sz="1600" dirty="0" smtClean="0">
              <a:solidFill>
                <a:srgbClr val="1020A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Ø"/>
            </a:pPr>
            <a:endParaRPr lang="ru-RU" sz="1600" dirty="0" smtClean="0">
              <a:solidFill>
                <a:srgbClr val="1020A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Ø"/>
            </a:pPr>
            <a:endParaRPr lang="ru-RU" sz="1600" dirty="0" smtClean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1333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43FE824D-8402-CB48-A1FF-140A39A73FDB}"/>
              </a:ext>
            </a:extLst>
          </p:cNvPr>
          <p:cNvSpPr/>
          <p:nvPr/>
        </p:nvSpPr>
        <p:spPr>
          <a:xfrm>
            <a:off x="14004777" y="-426896"/>
            <a:ext cx="5467922" cy="6837386"/>
          </a:xfrm>
          <a:prstGeom prst="rect">
            <a:avLst/>
          </a:prstGeom>
          <a:noFill/>
          <a:ln w="101600">
            <a:solidFill>
              <a:srgbClr val="1020A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33B32F9C-E312-794C-9695-BDB19D4029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0" y="317475"/>
            <a:ext cx="2453527" cy="971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855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DB09D673-A24F-3D42-8858-8260CF098DD5}"/>
              </a:ext>
            </a:extLst>
          </p:cNvPr>
          <p:cNvSpPr/>
          <p:nvPr/>
        </p:nvSpPr>
        <p:spPr>
          <a:xfrm>
            <a:off x="6795084" y="0"/>
            <a:ext cx="5396916" cy="6858000"/>
          </a:xfrm>
          <a:prstGeom prst="rect">
            <a:avLst/>
          </a:prstGeom>
          <a:solidFill>
            <a:srgbClr val="F7F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CAC8E89F-A689-1645-B506-226D12DB2B52}"/>
              </a:ext>
            </a:extLst>
          </p:cNvPr>
          <p:cNvSpPr/>
          <p:nvPr/>
        </p:nvSpPr>
        <p:spPr>
          <a:xfrm rot="10800000" flipV="1">
            <a:off x="691499" y="853807"/>
            <a:ext cx="61035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102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Качественные </a:t>
            </a:r>
          </a:p>
          <a:p>
            <a:r>
              <a:rPr lang="ru-RU" sz="3600" b="1" dirty="0">
                <a:solidFill>
                  <a:srgbClr val="102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результаты</a:t>
            </a:r>
          </a:p>
        </p:txBody>
      </p:sp>
      <p:sp>
        <p:nvSpPr>
          <p:cNvPr id="13" name="Google Shape;131;p18">
            <a:extLst>
              <a:ext uri="{FF2B5EF4-FFF2-40B4-BE49-F238E27FC236}">
                <a16:creationId xmlns="" xmlns:a16="http://schemas.microsoft.com/office/drawing/2014/main" id="{BABD9F9A-3FA7-6749-A1CE-31F7356EC91D}"/>
              </a:ext>
            </a:extLst>
          </p:cNvPr>
          <p:cNvSpPr/>
          <p:nvPr/>
        </p:nvSpPr>
        <p:spPr>
          <a:xfrm>
            <a:off x="660744" y="1927274"/>
            <a:ext cx="5542670" cy="4149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marL="107950" marR="36195" indent="450215" algn="just">
              <a:spcAft>
                <a:spcPts val="0"/>
              </a:spcAft>
            </a:pPr>
            <a:r>
              <a:rPr lang="ru-RU" sz="1600" dirty="0" smtClean="0">
                <a:solidFill>
                  <a:srgbClr val="1020A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ru-RU" sz="1400" b="1" dirty="0" smtClean="0">
                <a:solidFill>
                  <a:srgbClr val="1020AA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Усвоение детьми-мигрантами (иностранными гражданами)  </a:t>
            </a:r>
            <a:r>
              <a:rPr lang="ru-RU" sz="1400" b="1" dirty="0">
                <a:solidFill>
                  <a:srgbClr val="1020AA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основных культурных традиций и особенностей коммуникации </a:t>
            </a:r>
            <a:r>
              <a:rPr lang="ru-RU" sz="1400" b="1" dirty="0" smtClean="0">
                <a:solidFill>
                  <a:srgbClr val="1020AA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РФ и РТ </a:t>
            </a:r>
            <a:endParaRPr lang="ru-RU" sz="1400" b="1" dirty="0">
              <a:solidFill>
                <a:srgbClr val="1020AA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07950" marR="36195" indent="450215" algn="just">
              <a:spcAft>
                <a:spcPts val="0"/>
              </a:spcAft>
            </a:pPr>
            <a:r>
              <a:rPr lang="ru-RU" sz="1400" b="1" dirty="0" smtClean="0">
                <a:solidFill>
                  <a:srgbClr val="1020AA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-Формирование </a:t>
            </a:r>
            <a:r>
              <a:rPr lang="ru-RU" sz="1400" b="1" dirty="0">
                <a:solidFill>
                  <a:srgbClr val="1020AA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адаптивных навыков к постоянно меняющемуся миру.</a:t>
            </a:r>
          </a:p>
          <a:p>
            <a:pPr marL="107950" marR="36195" indent="450215" algn="just">
              <a:spcAft>
                <a:spcPts val="0"/>
              </a:spcAft>
            </a:pPr>
            <a:r>
              <a:rPr lang="ru-RU" sz="1400" b="1" dirty="0">
                <a:solidFill>
                  <a:srgbClr val="1020AA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-Создание предпосылок для успешной социализации представителей разных культурных традиций в среде доминирующей </a:t>
            </a:r>
            <a:r>
              <a:rPr lang="ru-RU" sz="1400" b="1" dirty="0" smtClean="0">
                <a:solidFill>
                  <a:srgbClr val="1020AA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русскоязычной (</a:t>
            </a:r>
            <a:r>
              <a:rPr lang="ru-RU" sz="1400" b="1" dirty="0" err="1" smtClean="0">
                <a:solidFill>
                  <a:srgbClr val="1020AA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татароязычной</a:t>
            </a:r>
            <a:r>
              <a:rPr lang="ru-RU" sz="1400" b="1" dirty="0" smtClean="0">
                <a:solidFill>
                  <a:srgbClr val="1020AA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культуры</a:t>
            </a:r>
            <a:r>
              <a:rPr lang="ru-RU" sz="1400" b="1" dirty="0">
                <a:solidFill>
                  <a:srgbClr val="1020AA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107950" marR="36195" indent="450215" algn="just">
              <a:spcAft>
                <a:spcPts val="0"/>
              </a:spcAft>
            </a:pPr>
            <a:r>
              <a:rPr lang="ru-RU" sz="1400" b="1" dirty="0" smtClean="0">
                <a:solidFill>
                  <a:srgbClr val="1020AA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-Овладение </a:t>
            </a:r>
            <a:r>
              <a:rPr lang="ru-RU" sz="1400" b="1" dirty="0">
                <a:solidFill>
                  <a:srgbClr val="1020AA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практическими навыками рационального общения и самопознания.</a:t>
            </a:r>
          </a:p>
          <a:p>
            <a:pPr marL="107950" marR="36195" indent="450215" algn="just">
              <a:spcAft>
                <a:spcPts val="0"/>
              </a:spcAft>
            </a:pPr>
            <a:r>
              <a:rPr lang="ru-RU" sz="1400" b="1" dirty="0">
                <a:solidFill>
                  <a:srgbClr val="1020AA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Повышение речевой культуры детей </a:t>
            </a:r>
            <a:r>
              <a:rPr lang="ru-RU" sz="1400" b="1" dirty="0" smtClean="0">
                <a:solidFill>
                  <a:srgbClr val="1020AA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мигрантов                    (иностранных граждан).</a:t>
            </a:r>
            <a:endParaRPr lang="ru-RU" sz="1400" b="1" dirty="0">
              <a:solidFill>
                <a:srgbClr val="1020AA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07950" marR="36195" indent="450215" algn="just">
              <a:spcAft>
                <a:spcPts val="0"/>
              </a:spcAft>
            </a:pPr>
            <a:r>
              <a:rPr lang="ru-RU" sz="1400" b="1" dirty="0">
                <a:solidFill>
                  <a:srgbClr val="1020AA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-Формирование позитивного уважительного отношения к многообразию культур и их представителям на основе усвоения знаний об иных культурах, осознания различий и сходств, общего и особенного между культурами, традициями, образом жизни.</a:t>
            </a:r>
          </a:p>
          <a:p>
            <a:pPr marL="107950" marR="36195"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1020A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600" b="1" dirty="0">
              <a:solidFill>
                <a:srgbClr val="1020AA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7950" marR="36195"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endParaRPr sz="1333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43FE824D-8402-CB48-A1FF-140A39A73FDB}"/>
              </a:ext>
            </a:extLst>
          </p:cNvPr>
          <p:cNvSpPr/>
          <p:nvPr/>
        </p:nvSpPr>
        <p:spPr>
          <a:xfrm>
            <a:off x="14004777" y="-426896"/>
            <a:ext cx="5467922" cy="6837386"/>
          </a:xfrm>
          <a:prstGeom prst="rect">
            <a:avLst/>
          </a:prstGeom>
          <a:noFill/>
          <a:ln w="101600">
            <a:solidFill>
              <a:srgbClr val="1020A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33B32F9C-E312-794C-9695-BDB19D4029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0" y="317475"/>
            <a:ext cx="2453527" cy="971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918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DB09D673-A24F-3D42-8858-8260CF098DD5}"/>
              </a:ext>
            </a:extLst>
          </p:cNvPr>
          <p:cNvSpPr/>
          <p:nvPr/>
        </p:nvSpPr>
        <p:spPr>
          <a:xfrm>
            <a:off x="6795084" y="0"/>
            <a:ext cx="5396916" cy="6858000"/>
          </a:xfrm>
          <a:prstGeom prst="rect">
            <a:avLst/>
          </a:prstGeom>
          <a:solidFill>
            <a:srgbClr val="F7F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CAC8E89F-A689-1645-B506-226D12DB2B52}"/>
              </a:ext>
            </a:extLst>
          </p:cNvPr>
          <p:cNvSpPr/>
          <p:nvPr/>
        </p:nvSpPr>
        <p:spPr>
          <a:xfrm rot="10800000" flipV="1">
            <a:off x="691499" y="1130806"/>
            <a:ext cx="61035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102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Итоги проекта</a:t>
            </a:r>
          </a:p>
        </p:txBody>
      </p:sp>
      <p:sp>
        <p:nvSpPr>
          <p:cNvPr id="13" name="Google Shape;131;p18">
            <a:extLst>
              <a:ext uri="{FF2B5EF4-FFF2-40B4-BE49-F238E27FC236}">
                <a16:creationId xmlns="" xmlns:a16="http://schemas.microsoft.com/office/drawing/2014/main" id="{BABD9F9A-3FA7-6749-A1CE-31F7356EC91D}"/>
              </a:ext>
            </a:extLst>
          </p:cNvPr>
          <p:cNvSpPr/>
          <p:nvPr/>
        </p:nvSpPr>
        <p:spPr>
          <a:xfrm>
            <a:off x="351693" y="1913206"/>
            <a:ext cx="6091310" cy="4656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lvl="0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16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Показатели совместной  работы  педагогического коллектива   и  семьи</a:t>
            </a:r>
            <a:r>
              <a:rPr lang="ru-RU" sz="1600" b="1" dirty="0" smtClean="0">
                <a:solidFill>
                  <a:srgbClr val="102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600" b="1" dirty="0" smtClean="0">
                <a:solidFill>
                  <a:srgbClr val="102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Участие  и победы детей   иностранных   граждан  в   районном  конкурсе  чтецов «</a:t>
            </a:r>
            <a:r>
              <a:rPr lang="ru-RU" sz="1600" b="1" dirty="0" err="1" smtClean="0">
                <a:solidFill>
                  <a:srgbClr val="102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Джалиловские</a:t>
            </a:r>
            <a:r>
              <a:rPr lang="ru-RU" sz="1600" b="1" dirty="0" smtClean="0">
                <a:solidFill>
                  <a:srgbClr val="102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чтения»  (Победитель в  номинации              «</a:t>
            </a:r>
            <a:r>
              <a:rPr lang="ru-RU" sz="1600" b="1" dirty="0" err="1" smtClean="0">
                <a:solidFill>
                  <a:srgbClr val="102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М.Джалиль</a:t>
            </a:r>
            <a:r>
              <a:rPr lang="ru-RU" sz="1600" b="1" dirty="0" smtClean="0">
                <a:solidFill>
                  <a:srgbClr val="102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 языках народов мира»)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600" b="1" dirty="0" smtClean="0">
                <a:solidFill>
                  <a:srgbClr val="102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Участие в  мероприятии , посвященном Дню родного языка (исполнение стихотворения «Родной язык» </a:t>
            </a:r>
            <a:r>
              <a:rPr lang="ru-RU" sz="1600" b="1" dirty="0" err="1" smtClean="0">
                <a:solidFill>
                  <a:srgbClr val="102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Г.Тукая</a:t>
            </a:r>
            <a:r>
              <a:rPr lang="ru-RU" sz="1600" b="1" dirty="0" smtClean="0">
                <a:solidFill>
                  <a:srgbClr val="102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на  родном языке своей семьи)</a:t>
            </a: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ru-RU" sz="1600" b="1" dirty="0" smtClean="0">
                <a:solidFill>
                  <a:srgbClr val="102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Участие  ребенка  и  семьи    во всех мероприятиях,  организованных  в МАДОУ «Детский сад№222»</a:t>
            </a:r>
            <a:r>
              <a:rPr lang="en-US" sz="1600" b="1" dirty="0" smtClean="0">
                <a:solidFill>
                  <a:srgbClr val="102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smtClean="0">
                <a:solidFill>
                  <a:srgbClr val="102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  <a:r>
              <a:rPr lang="en-US" sz="1600" b="1" dirty="0" smtClean="0">
                <a:solidFill>
                  <a:srgbClr val="102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 </a:t>
            </a:r>
            <a:r>
              <a:rPr lang="ru-RU" sz="1600" b="1" dirty="0" smtClean="0">
                <a:solidFill>
                  <a:srgbClr val="102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праздниках- развлечениях, тематических выставках, проектах – «</a:t>
            </a:r>
            <a:r>
              <a:rPr lang="ru-RU" sz="1600" b="1" dirty="0">
                <a:solidFill>
                  <a:srgbClr val="102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sz="1600" b="1" dirty="0" smtClean="0">
                <a:solidFill>
                  <a:srgbClr val="102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астем вместе, «Юморина», , «</a:t>
            </a:r>
            <a:r>
              <a:rPr lang="ru-RU" sz="1600" b="1" dirty="0" err="1" smtClean="0">
                <a:solidFill>
                  <a:srgbClr val="102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флэшмоб</a:t>
            </a:r>
            <a:r>
              <a:rPr lang="ru-RU" sz="1600" b="1" dirty="0" smtClean="0">
                <a:solidFill>
                  <a:srgbClr val="102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«Утренняя подзарядка», «Дни </a:t>
            </a:r>
            <a:r>
              <a:rPr lang="ru-RU" sz="1600" b="1" dirty="0" err="1" smtClean="0">
                <a:solidFill>
                  <a:srgbClr val="102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г.Тукая</a:t>
            </a:r>
            <a:r>
              <a:rPr lang="ru-RU" sz="1600" b="1" dirty="0" smtClean="0">
                <a:solidFill>
                  <a:srgbClr val="102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«День победы».</a:t>
            </a:r>
          </a:p>
          <a:p>
            <a:pPr lvl="0"/>
            <a:r>
              <a:rPr lang="ru-RU" sz="1600" b="1" dirty="0" smtClean="0">
                <a:solidFill>
                  <a:srgbClr val="102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1600" b="1" dirty="0">
              <a:solidFill>
                <a:srgbClr val="1020A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43FE824D-8402-CB48-A1FF-140A39A73FDB}"/>
              </a:ext>
            </a:extLst>
          </p:cNvPr>
          <p:cNvSpPr/>
          <p:nvPr/>
        </p:nvSpPr>
        <p:spPr>
          <a:xfrm>
            <a:off x="14004777" y="-426896"/>
            <a:ext cx="5467922" cy="6837386"/>
          </a:xfrm>
          <a:prstGeom prst="rect">
            <a:avLst/>
          </a:prstGeom>
          <a:noFill/>
          <a:ln w="101600">
            <a:solidFill>
              <a:srgbClr val="1020A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33B32F9C-E312-794C-9695-BDB19D4029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0" y="317475"/>
            <a:ext cx="2453527" cy="971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337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DB09D673-A24F-3D42-8858-8260CF098DD5}"/>
              </a:ext>
            </a:extLst>
          </p:cNvPr>
          <p:cNvSpPr/>
          <p:nvPr/>
        </p:nvSpPr>
        <p:spPr>
          <a:xfrm>
            <a:off x="6795084" y="0"/>
            <a:ext cx="5396916" cy="6858000"/>
          </a:xfrm>
          <a:prstGeom prst="rect">
            <a:avLst/>
          </a:prstGeom>
          <a:solidFill>
            <a:srgbClr val="F7F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CAC8E89F-A689-1645-B506-226D12DB2B52}"/>
              </a:ext>
            </a:extLst>
          </p:cNvPr>
          <p:cNvSpPr/>
          <p:nvPr/>
        </p:nvSpPr>
        <p:spPr>
          <a:xfrm rot="10800000" flipV="1">
            <a:off x="691499" y="853807"/>
            <a:ext cx="61035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102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Информационное сопровождение</a:t>
            </a:r>
          </a:p>
        </p:txBody>
      </p:sp>
      <p:sp>
        <p:nvSpPr>
          <p:cNvPr id="13" name="Google Shape;131;p18">
            <a:extLst>
              <a:ext uri="{FF2B5EF4-FFF2-40B4-BE49-F238E27FC236}">
                <a16:creationId xmlns="" xmlns:a16="http://schemas.microsoft.com/office/drawing/2014/main" id="{BABD9F9A-3FA7-6749-A1CE-31F7356EC91D}"/>
              </a:ext>
            </a:extLst>
          </p:cNvPr>
          <p:cNvSpPr/>
          <p:nvPr/>
        </p:nvSpPr>
        <p:spPr>
          <a:xfrm>
            <a:off x="660744" y="2311547"/>
            <a:ext cx="5542670" cy="3780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lvl="0"/>
            <a:r>
              <a:rPr lang="ru-RU" b="1" dirty="0" smtClean="0"/>
              <a:t>         </a:t>
            </a:r>
            <a:r>
              <a:rPr lang="ru-RU" b="1" dirty="0" smtClean="0">
                <a:solidFill>
                  <a:srgbClr val="102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Материалы  участия   воспитанников   в  мероприятиях   МАДОУ «Детский сад №222»  регулярно освещаются  на  официальном  сайте  </a:t>
            </a:r>
            <a:r>
              <a:rPr lang="en-US" b="1" dirty="0" smtClean="0">
                <a:solidFill>
                  <a:srgbClr val="102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edu.tatar.ru</a:t>
            </a:r>
            <a:r>
              <a:rPr lang="ru-RU" b="1" dirty="0" smtClean="0">
                <a:solidFill>
                  <a:srgbClr val="102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smtClean="0">
                <a:solidFill>
                  <a:srgbClr val="102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solidFill>
                  <a:srgbClr val="102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smtClean="0">
                <a:solidFill>
                  <a:srgbClr val="102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 сети   </a:t>
            </a:r>
            <a:r>
              <a:rPr lang="en-US" b="1" dirty="0" err="1" smtClean="0">
                <a:solidFill>
                  <a:srgbClr val="102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Instagramm</a:t>
            </a:r>
            <a:r>
              <a:rPr lang="en-US" b="1" dirty="0" smtClean="0">
                <a:solidFill>
                  <a:srgbClr val="102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b="1" dirty="0" smtClean="0">
              <a:solidFill>
                <a:srgbClr val="1020A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sz="1333" dirty="0">
              <a:solidFill>
                <a:srgbClr val="1020A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43FE824D-8402-CB48-A1FF-140A39A73FDB}"/>
              </a:ext>
            </a:extLst>
          </p:cNvPr>
          <p:cNvSpPr/>
          <p:nvPr/>
        </p:nvSpPr>
        <p:spPr>
          <a:xfrm>
            <a:off x="14004777" y="-426896"/>
            <a:ext cx="5467922" cy="6837386"/>
          </a:xfrm>
          <a:prstGeom prst="rect">
            <a:avLst/>
          </a:prstGeom>
          <a:noFill/>
          <a:ln w="101600">
            <a:solidFill>
              <a:srgbClr val="1020A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33B32F9C-E312-794C-9695-BDB19D4029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0" y="317475"/>
            <a:ext cx="2453527" cy="971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48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DB09D673-A24F-3D42-8858-8260CF098DD5}"/>
              </a:ext>
            </a:extLst>
          </p:cNvPr>
          <p:cNvSpPr/>
          <p:nvPr/>
        </p:nvSpPr>
        <p:spPr>
          <a:xfrm>
            <a:off x="6795084" y="0"/>
            <a:ext cx="5396916" cy="6858000"/>
          </a:xfrm>
          <a:prstGeom prst="rect">
            <a:avLst/>
          </a:prstGeom>
          <a:solidFill>
            <a:srgbClr val="F7F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CAC8E89F-A689-1645-B506-226D12DB2B52}"/>
              </a:ext>
            </a:extLst>
          </p:cNvPr>
          <p:cNvSpPr/>
          <p:nvPr/>
        </p:nvSpPr>
        <p:spPr>
          <a:xfrm rot="10800000" flipV="1">
            <a:off x="691499" y="853807"/>
            <a:ext cx="61035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1020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Дополнительные материалы</a:t>
            </a:r>
          </a:p>
        </p:txBody>
      </p:sp>
      <p:sp>
        <p:nvSpPr>
          <p:cNvPr id="13" name="Google Shape;131;p18">
            <a:extLst>
              <a:ext uri="{FF2B5EF4-FFF2-40B4-BE49-F238E27FC236}">
                <a16:creationId xmlns="" xmlns:a16="http://schemas.microsoft.com/office/drawing/2014/main" id="{BABD9F9A-3FA7-6749-A1CE-31F7356EC91D}"/>
              </a:ext>
            </a:extLst>
          </p:cNvPr>
          <p:cNvSpPr/>
          <p:nvPr/>
        </p:nvSpPr>
        <p:spPr>
          <a:xfrm>
            <a:off x="660743" y="2311547"/>
            <a:ext cx="5629887" cy="3780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lvl="0"/>
            <a:r>
              <a:rPr lang="ru-RU" dirty="0"/>
              <a:t>Здесь можно указать ссылки на публикации, видео или любые другие материалы относящиеся к </a:t>
            </a:r>
            <a:r>
              <a:rPr lang="ru-RU" dirty="0" smtClean="0"/>
              <a:t>проекту</a:t>
            </a:r>
          </a:p>
          <a:p>
            <a:pPr lvl="0"/>
            <a:endParaRPr lang="ru-RU" dirty="0"/>
          </a:p>
          <a:p>
            <a:pPr lvl="0"/>
            <a:r>
              <a:rPr lang="ru-RU" dirty="0" smtClean="0"/>
              <a:t>Ссылки:                (день родного языка)</a:t>
            </a:r>
          </a:p>
          <a:p>
            <a:pPr lvl="0"/>
            <a:endParaRPr lang="ru-RU" dirty="0" smtClean="0"/>
          </a:p>
          <a:p>
            <a:pPr lvl="0"/>
            <a:endParaRPr lang="ru-RU" dirty="0" smtClean="0"/>
          </a:p>
          <a:p>
            <a:pPr lvl="0"/>
            <a:endParaRPr lang="ru-RU" sz="1333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ru-RU" sz="1333" dirty="0" smtClean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ru-RU" sz="1333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sz="1333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43FE824D-8402-CB48-A1FF-140A39A73FDB}"/>
              </a:ext>
            </a:extLst>
          </p:cNvPr>
          <p:cNvSpPr/>
          <p:nvPr/>
        </p:nvSpPr>
        <p:spPr>
          <a:xfrm>
            <a:off x="14004777" y="-426896"/>
            <a:ext cx="5467922" cy="6837386"/>
          </a:xfrm>
          <a:prstGeom prst="rect">
            <a:avLst/>
          </a:prstGeom>
          <a:noFill/>
          <a:ln w="101600">
            <a:solidFill>
              <a:srgbClr val="1020A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33B32F9C-E312-794C-9695-BDB19D4029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0" y="317475"/>
            <a:ext cx="2453527" cy="971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93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2187</TotalTime>
  <Words>655</Words>
  <Application>Microsoft Office PowerPoint</Application>
  <PresentationFormat>Широкоэкранный</PresentationFormat>
  <Paragraphs>73</Paragraphs>
  <Slides>10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Arial Black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NV</dc:creator>
  <cp:lastModifiedBy>DS2</cp:lastModifiedBy>
  <cp:revision>43</cp:revision>
  <dcterms:created xsi:type="dcterms:W3CDTF">2021-10-31T17:25:34Z</dcterms:created>
  <dcterms:modified xsi:type="dcterms:W3CDTF">2023-09-20T12:48:54Z</dcterms:modified>
</cp:coreProperties>
</file>